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ato Bold" panose="020B0604020202020204" charset="0"/>
      <p:regular r:id="rId19"/>
    </p:embeddedFont>
    <p:embeddedFont>
      <p:font typeface="Canva Sans Bold" panose="020B0604020202020204" charset="0"/>
      <p:regular r:id="rId20"/>
    </p:embeddedFont>
    <p:embeddedFont>
      <p:font typeface="Poppins Bold" panose="020B0604020202020204" charset="0"/>
      <p:regular r:id="rId21"/>
    </p:embeddedFont>
    <p:embeddedFont>
      <p:font typeface="Poppins" panose="020B0604020202020204" charset="0"/>
      <p:regular r:id="rId22"/>
    </p:embeddedFont>
    <p:embeddedFont>
      <p:font typeface="Clear Sans Bold" panose="020B0604020202020204" charset="0"/>
      <p:regular r:id="rId23"/>
    </p:embeddedFont>
    <p:embeddedFont>
      <p:font typeface="Clear Sans" panose="020B0604020202020204" charset="0"/>
      <p:regular r:id="rId24"/>
    </p:embeddedFont>
    <p:embeddedFont>
      <p:font typeface="Clear Sans Medium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389" y="2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jpeg>
</file>

<file path=ppt/media/image10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what-is-bandwidth-definition-working-importance-uses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98120" y="0"/>
            <a:ext cx="18288000" cy="10459617"/>
          </a:xfrm>
          <a:custGeom>
            <a:avLst/>
            <a:gdLst/>
            <a:ahLst/>
            <a:cxnLst/>
            <a:rect l="l" t="t" r="r" b="b"/>
            <a:pathLst>
              <a:path w="18288000" h="10459617">
                <a:moveTo>
                  <a:pt x="0" y="0"/>
                </a:moveTo>
                <a:lnTo>
                  <a:pt x="18288000" y="0"/>
                </a:lnTo>
                <a:lnTo>
                  <a:pt x="18288000" y="10459617"/>
                </a:lnTo>
                <a:lnTo>
                  <a:pt x="0" y="104596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94" r="-4994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914400" y="1199781"/>
            <a:ext cx="21762550" cy="5882714"/>
            <a:chOff x="-416560" y="-66675"/>
            <a:chExt cx="29016733" cy="7843618"/>
          </a:xfrm>
        </p:grpSpPr>
        <p:sp>
          <p:nvSpPr>
            <p:cNvPr id="5" name="TextBox 5"/>
            <p:cNvSpPr txBox="1"/>
            <p:nvPr/>
          </p:nvSpPr>
          <p:spPr>
            <a:xfrm>
              <a:off x="-416560" y="343105"/>
              <a:ext cx="28600173" cy="66342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9699"/>
                </a:lnSpc>
              </a:pPr>
              <a:r>
                <a:rPr lang="en-US" sz="9237" dirty="0">
                  <a:solidFill>
                    <a:srgbClr val="FFFFFF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Static Routing in the Modern</a:t>
              </a:r>
            </a:p>
            <a:p>
              <a:pPr algn="l">
                <a:lnSpc>
                  <a:spcPts val="9699"/>
                </a:lnSpc>
              </a:pPr>
              <a:r>
                <a:rPr lang="en-US" sz="9237" dirty="0" smtClean="0">
                  <a:solidFill>
                    <a:srgbClr val="FFFFFF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Network</a:t>
              </a:r>
            </a:p>
            <a:p>
              <a:pPr algn="l">
                <a:lnSpc>
                  <a:spcPts val="9699"/>
                </a:lnSpc>
              </a:pPr>
              <a:endParaRPr lang="en-US" sz="9237" dirty="0">
                <a:solidFill>
                  <a:srgbClr val="FFFFFF"/>
                </a:solidFill>
                <a:latin typeface="Clear Sans Bold"/>
                <a:ea typeface="Clear Sans Bold"/>
                <a:cs typeface="Clear Sans Bold"/>
                <a:sym typeface="Clear Sans Bold"/>
              </a:endParaRPr>
            </a:p>
            <a:p>
              <a:pPr algn="l">
                <a:lnSpc>
                  <a:spcPts val="9699"/>
                </a:lnSpc>
              </a:pPr>
              <a:endParaRPr lang="en-US" sz="9237" dirty="0">
                <a:solidFill>
                  <a:srgbClr val="FFFFFF"/>
                </a:solidFill>
                <a:latin typeface="Clear Sans Bold"/>
                <a:ea typeface="Clear Sans Bold"/>
                <a:cs typeface="Clear Sans Bold"/>
                <a:sym typeface="Clear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28600173" cy="7197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526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967239"/>
              <a:ext cx="28600173" cy="8097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173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1028811" y="1989579"/>
            <a:ext cx="3254698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5201900" y="0"/>
            <a:ext cx="3086100" cy="10287000"/>
            <a:chOff x="0" y="0"/>
            <a:chExt cx="812800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9771" y="537609"/>
            <a:ext cx="14173200" cy="1019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BENEFITS OF STATIC ROUTING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3480" y="2332478"/>
            <a:ext cx="13499794" cy="7819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Simple &amp; Easy Management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Ideal for small networks, requiring minimal configuration.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Predictable &amp; Reliable Routing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Predefined paths ensure consistent traffic flow.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Granular Traffic Control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Administrators have full control over packet paths.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Lower Processing Overhead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Requires minimal resources compared to dynamic routing.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Deterministic Behavior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No unexpected changes in routing paths.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Cost-Effective (Small Networks)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No need for complex software or additional hardware.</a:t>
            </a:r>
          </a:p>
          <a:p>
            <a:pPr algn="just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1028811" y="1989579"/>
            <a:ext cx="3254698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5201900" y="0"/>
            <a:ext cx="3086100" cy="10287000"/>
            <a:chOff x="0" y="0"/>
            <a:chExt cx="812800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9771" y="537609"/>
            <a:ext cx="14173200" cy="1019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LIMITATIONS OF STATIC ROUTING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41739" y="2111015"/>
            <a:ext cx="14173200" cy="7819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Limited Scalability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Difficult to manage for large or changing networks.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Lacks Adaptability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Doesn't automatically adjust to network changes.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Increased Burden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Managing many static routes becomes time-consuming.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Prone to Errors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Manual configuration can lead to network issues.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Loop Potential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Requires careful planning to avoid disrupting traffic.</a:t>
            </a:r>
          </a:p>
          <a:p>
            <a:pPr marL="734059" lvl="1" indent="-367030" algn="l">
              <a:lnSpc>
                <a:spcPts val="4759"/>
              </a:lnSpc>
              <a:buFont typeface="Arial"/>
              <a:buChar char="•"/>
            </a:pPr>
            <a:r>
              <a:rPr lang="en-US" sz="3399" dirty="0" smtClean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Not for Dynamic Environments</a:t>
            </a:r>
            <a:r>
              <a:rPr lang="en-US" sz="33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Less suited for networks with frequent changes.</a:t>
            </a:r>
          </a:p>
          <a:p>
            <a:pPr algn="r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conveyor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3340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5201900" y="0"/>
            <a:ext cx="3086100" cy="10287000"/>
            <a:chOff x="0" y="0"/>
            <a:chExt cx="812800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7039" y="508888"/>
            <a:ext cx="15773400" cy="971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399"/>
              </a:lnSpc>
              <a:spcBef>
                <a:spcPct val="0"/>
              </a:spcBef>
            </a:pPr>
            <a:r>
              <a:rPr lang="en-US" sz="5999" dirty="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STATIC ROUTING VS DYNAMIC ROUTING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xmlns="" id="{9A341FD8-2B0A-31FD-EAF3-586029301F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9579514"/>
              </p:ext>
            </p:extLst>
          </p:nvPr>
        </p:nvGraphicFramePr>
        <p:xfrm>
          <a:off x="867697" y="2170404"/>
          <a:ext cx="13052200" cy="8090089"/>
        </p:xfrm>
        <a:graphic>
          <a:graphicData uri="http://schemas.openxmlformats.org/drawingml/2006/table">
            <a:tbl>
              <a:tblPr/>
              <a:tblGrid>
                <a:gridCol w="6526100">
                  <a:extLst>
                    <a:ext uri="{9D8B030D-6E8A-4147-A177-3AD203B41FA5}">
                      <a16:colId xmlns:a16="http://schemas.microsoft.com/office/drawing/2014/main" xmlns="" val="2343232819"/>
                    </a:ext>
                  </a:extLst>
                </a:gridCol>
                <a:gridCol w="6526100">
                  <a:extLst>
                    <a:ext uri="{9D8B030D-6E8A-4147-A177-3AD203B41FA5}">
                      <a16:colId xmlns:a16="http://schemas.microsoft.com/office/drawing/2014/main" xmlns="" val="2169277048"/>
                    </a:ext>
                  </a:extLst>
                </a:gridCol>
              </a:tblGrid>
              <a:tr h="478737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2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Static Routing</a:t>
                      </a:r>
                    </a:p>
                  </a:txBody>
                  <a:tcPr marL="36035" marR="36035" marT="72069" marB="72069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200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Dynamic Routing</a:t>
                      </a:r>
                    </a:p>
                  </a:txBody>
                  <a:tcPr marL="72069" marR="72069" marT="72069" marB="72069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11933435"/>
                  </a:ext>
                </a:extLst>
              </a:tr>
              <a:tr h="86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 static routing routes are user-defined.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 dynamic routing, routes are updated according to the topology.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23794372"/>
                  </a:ext>
                </a:extLst>
              </a:tr>
              <a:tr h="86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Static routing does not use complex routing algorithms.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Dynamic routing uses complex routing algorithms.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09606312"/>
                  </a:ext>
                </a:extLst>
              </a:tr>
              <a:tr h="60001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Static routing provides high or more security.</a:t>
                      </a:r>
                      <a:endParaRPr lang="en-US" sz="2200" b="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Dynamic routing provides less security.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06628842"/>
                  </a:ext>
                </a:extLst>
              </a:tr>
              <a:tr h="5323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Static routing is manual.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Dynamic routing is automated.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407456898"/>
                  </a:ext>
                </a:extLst>
              </a:tr>
              <a:tr h="86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Static routing is implemented in small networks.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Dynamic routing is implemented in large networks.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3445603"/>
                  </a:ext>
                </a:extLst>
              </a:tr>
              <a:tr h="86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 static routing, additional resources are not required.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 dynamic routing, additional resources are required.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417747070"/>
                  </a:ext>
                </a:extLst>
              </a:tr>
              <a:tr h="86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 static routing, failure of the link disrupts the rerouting.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 dynamic routing, failure of the link does not interrupt the rerouting.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88297358"/>
                  </a:ext>
                </a:extLst>
              </a:tr>
              <a:tr h="71029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Less </a:t>
                      </a:r>
                      <a:r>
                        <a:rPr lang="en-US" sz="2200" b="0" u="sng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hlinkClick r:id="rId3"/>
                        </a:rPr>
                        <a:t>Bandwidth</a:t>
                      </a:r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is required in Static Routing.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More Bandwidth is required in Dynamic Routing.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61750308"/>
                  </a:ext>
                </a:extLst>
              </a:tr>
              <a:tr h="5323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Static Routing is difficult to configure.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Dynamic Routing is easy to configure.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51867630"/>
                  </a:ext>
                </a:extLst>
              </a:tr>
              <a:tr h="8644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Another name for static routing is non-adaptive routing.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Another name for dynamic routing is adaptive routing.</a:t>
                      </a:r>
                    </a:p>
                  </a:txBody>
                  <a:tcPr marL="72069" marR="72069" marT="100897" marB="100897" anchor="ctr">
                    <a:lnL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286" cap="flat" cmpd="sng" algn="ctr">
                      <a:solidFill>
                        <a:srgbClr val="DFDF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1989204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00400" y="2095500"/>
            <a:ext cx="13335000" cy="49628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ANY QUERIES ?</a:t>
            </a:r>
          </a:p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ANY COMMENTS ?</a:t>
            </a:r>
          </a:p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ANY </a:t>
            </a:r>
            <a:r>
              <a:rPr lang="en-US" sz="9200" dirty="0" smtClean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SUGGESTIONS ?</a:t>
            </a:r>
            <a:endParaRPr lang="en-US" sz="9200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8036991" cy="10492034"/>
          </a:xfrm>
          <a:custGeom>
            <a:avLst/>
            <a:gdLst/>
            <a:ahLst/>
            <a:cxnLst/>
            <a:rect l="l" t="t" r="r" b="b"/>
            <a:pathLst>
              <a:path w="8036991" h="10492034">
                <a:moveTo>
                  <a:pt x="0" y="0"/>
                </a:moveTo>
                <a:lnTo>
                  <a:pt x="8036991" y="0"/>
                </a:lnTo>
                <a:lnTo>
                  <a:pt x="8036991" y="10492034"/>
                </a:lnTo>
                <a:lnTo>
                  <a:pt x="0" y="104920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8150" b="-1815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28600" y="208184"/>
            <a:ext cx="7620000" cy="10078816"/>
          </a:xfrm>
          <a:custGeom>
            <a:avLst/>
            <a:gdLst/>
            <a:ahLst/>
            <a:cxnLst/>
            <a:rect l="l" t="t" r="r" b="b"/>
            <a:pathLst>
              <a:path w="7448944" h="9534326">
                <a:moveTo>
                  <a:pt x="0" y="0"/>
                </a:moveTo>
                <a:lnTo>
                  <a:pt x="7448944" y="0"/>
                </a:lnTo>
                <a:lnTo>
                  <a:pt x="7448944" y="9534326"/>
                </a:lnTo>
                <a:lnTo>
                  <a:pt x="0" y="95343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9949" r="-51780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8372740" y="236893"/>
            <a:ext cx="9915260" cy="9793103"/>
            <a:chOff x="0" y="678908"/>
            <a:chExt cx="13220347" cy="13057469"/>
          </a:xfrm>
        </p:grpSpPr>
        <p:sp>
          <p:nvSpPr>
            <p:cNvPr id="5" name="TextBox 5"/>
            <p:cNvSpPr txBox="1"/>
            <p:nvPr/>
          </p:nvSpPr>
          <p:spPr>
            <a:xfrm>
              <a:off x="0" y="678908"/>
              <a:ext cx="13220347" cy="41683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2095"/>
                </a:lnSpc>
              </a:pPr>
              <a:r>
                <a:rPr lang="en-US" sz="10996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Table of Contents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125729"/>
              <a:ext cx="13220347" cy="8379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021"/>
                </a:lnSpc>
              </a:pPr>
              <a:r>
                <a:rPr lang="en-US" sz="4184">
                  <a:solidFill>
                    <a:srgbClr val="865F9D"/>
                  </a:solidFill>
                  <a:latin typeface="Clear Sans Medium"/>
                  <a:ea typeface="Clear Sans Medium"/>
                  <a:cs typeface="Clear Sans Medium"/>
                  <a:sym typeface="Clear Sans Medium"/>
                </a:rPr>
                <a:t>Points for discussion: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6794569"/>
              <a:ext cx="13220347" cy="69418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39681" lvl="1" indent="-319841" algn="l">
                <a:lnSpc>
                  <a:spcPts val="4148"/>
                </a:lnSpc>
                <a:buFont typeface="Arial"/>
                <a:buChar char="•"/>
              </a:pPr>
              <a:r>
                <a:rPr lang="en-US" sz="2962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Introduction to Static Routing</a:t>
              </a:r>
            </a:p>
            <a:p>
              <a:pPr marL="639681" lvl="1" indent="-319841" algn="l">
                <a:lnSpc>
                  <a:spcPts val="4148"/>
                </a:lnSpc>
                <a:buFont typeface="Arial"/>
                <a:buChar char="•"/>
              </a:pPr>
              <a:r>
                <a:rPr lang="en-US" sz="2962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Static Route Components</a:t>
              </a:r>
            </a:p>
            <a:p>
              <a:pPr marL="639681" lvl="1" indent="-319841" algn="l">
                <a:lnSpc>
                  <a:spcPts val="4148"/>
                </a:lnSpc>
                <a:buFont typeface="Arial"/>
                <a:buChar char="•"/>
              </a:pPr>
              <a:r>
                <a:rPr lang="en-US" sz="2962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Virtual Representation of Static Routes</a:t>
              </a:r>
            </a:p>
            <a:p>
              <a:pPr marL="639681" lvl="1" indent="-319841" algn="l">
                <a:lnSpc>
                  <a:spcPts val="4148"/>
                </a:lnSpc>
                <a:buFont typeface="Arial"/>
                <a:buChar char="•"/>
              </a:pPr>
              <a:r>
                <a:rPr lang="en-US" sz="2962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Configuration of Static Routing</a:t>
              </a:r>
            </a:p>
            <a:p>
              <a:pPr marL="639681" lvl="1" indent="-319841" algn="l">
                <a:lnSpc>
                  <a:spcPts val="4148"/>
                </a:lnSpc>
                <a:buFont typeface="Arial"/>
                <a:buChar char="•"/>
              </a:pPr>
              <a:r>
                <a:rPr lang="en-US" sz="2962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Types of Static Routes</a:t>
              </a:r>
            </a:p>
            <a:p>
              <a:pPr marL="639681" lvl="1" indent="-319841" algn="l">
                <a:lnSpc>
                  <a:spcPts val="4148"/>
                </a:lnSpc>
                <a:buFont typeface="Arial"/>
                <a:buChar char="•"/>
              </a:pPr>
              <a:r>
                <a:rPr lang="en-US" sz="2962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 Advantages of Static Routing</a:t>
              </a:r>
            </a:p>
            <a:p>
              <a:pPr marL="639681" lvl="1" indent="-319841" algn="l">
                <a:lnSpc>
                  <a:spcPts val="4148"/>
                </a:lnSpc>
                <a:buFont typeface="Arial"/>
                <a:buChar char="•"/>
              </a:pPr>
              <a:r>
                <a:rPr lang="en-US" sz="2962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Disadvantages of Static Routing</a:t>
              </a:r>
            </a:p>
            <a:p>
              <a:pPr marL="639681" lvl="1" indent="-319841" algn="l">
                <a:lnSpc>
                  <a:spcPts val="4148"/>
                </a:lnSpc>
                <a:buFont typeface="Arial"/>
                <a:buChar char="•"/>
              </a:pPr>
              <a:r>
                <a:rPr lang="en-US" sz="2962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When to use Static Routing</a:t>
              </a:r>
            </a:p>
            <a:p>
              <a:pPr marL="639681" lvl="1" indent="-319841" algn="l">
                <a:lnSpc>
                  <a:spcPts val="4148"/>
                </a:lnSpc>
                <a:buFont typeface="Arial"/>
                <a:buChar char="•"/>
              </a:pPr>
              <a:r>
                <a:rPr lang="en-US" sz="2962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Comparison of Static Routing </a:t>
              </a:r>
              <a:r>
                <a:rPr lang="en-US" sz="2962" dirty="0" err="1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vs</a:t>
              </a:r>
              <a:r>
                <a:rPr lang="en-US" sz="2962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 Dynamic Routing</a:t>
              </a:r>
            </a:p>
            <a:p>
              <a:pPr marL="639681" lvl="1" indent="-319841" algn="l">
                <a:lnSpc>
                  <a:spcPts val="4148"/>
                </a:lnSpc>
                <a:buFont typeface="Arial"/>
                <a:buChar char="•"/>
              </a:pPr>
              <a:r>
                <a:rPr lang="en-US" sz="2962" dirty="0">
                  <a:solidFill>
                    <a:srgbClr val="132020"/>
                  </a:solidFill>
                  <a:latin typeface="Clear Sans Bold"/>
                  <a:ea typeface="Clear Sans Bold"/>
                  <a:cs typeface="Clear Sans Bold"/>
                  <a:sym typeface="Clear Sans Bold"/>
                </a:rPr>
                <a:t>Conclusion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731834" y="2500701"/>
            <a:ext cx="6254047" cy="5943563"/>
          </a:xfrm>
          <a:custGeom>
            <a:avLst/>
            <a:gdLst/>
            <a:ahLst/>
            <a:cxnLst/>
            <a:rect l="l" t="t" r="r" b="b"/>
            <a:pathLst>
              <a:path w="6254047" h="5943563">
                <a:moveTo>
                  <a:pt x="0" y="0"/>
                </a:moveTo>
                <a:lnTo>
                  <a:pt x="6254047" y="0"/>
                </a:lnTo>
                <a:lnTo>
                  <a:pt x="6254047" y="5943563"/>
                </a:lnTo>
                <a:lnTo>
                  <a:pt x="0" y="5943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495450" y="282095"/>
            <a:ext cx="12461732" cy="10257244"/>
            <a:chOff x="0" y="9525"/>
            <a:chExt cx="16615643" cy="13676326"/>
          </a:xfrm>
        </p:grpSpPr>
        <p:sp>
          <p:nvSpPr>
            <p:cNvPr id="4" name="TextBox 4"/>
            <p:cNvSpPr txBox="1"/>
            <p:nvPr/>
          </p:nvSpPr>
          <p:spPr>
            <a:xfrm>
              <a:off x="0" y="9525"/>
              <a:ext cx="16615643" cy="12485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489"/>
                </a:lnSpc>
              </a:pPr>
              <a:r>
                <a:rPr lang="en-US" sz="6241">
                  <a:solidFill>
                    <a:srgbClr val="000000"/>
                  </a:solidFill>
                  <a:latin typeface="Clear Sans Medium"/>
                  <a:ea typeface="Clear Sans Medium"/>
                  <a:cs typeface="Clear Sans Medium"/>
                  <a:sym typeface="Clear Sans Medium"/>
                </a:rPr>
                <a:t>Introduction to Static Routing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2020948"/>
              <a:ext cx="16615643" cy="116649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854"/>
                </a:lnSpc>
              </a:pPr>
              <a:r>
                <a:rPr lang="en-US" sz="3467" dirty="0">
                  <a:latin typeface="Clear Sans"/>
                  <a:ea typeface="Clear Sans"/>
                  <a:cs typeface="Clear Sans"/>
                  <a:sym typeface="Clear Sans"/>
                </a:rPr>
                <a:t>Static </a:t>
              </a:r>
              <a:r>
                <a:rPr lang="en-US" sz="3467" dirty="0" smtClean="0">
                  <a:latin typeface="Clear Sans"/>
                  <a:ea typeface="Clear Sans"/>
                  <a:cs typeface="Clear Sans"/>
                  <a:sym typeface="Clear Sans"/>
                </a:rPr>
                <a:t>Routing </a:t>
              </a:r>
              <a:r>
                <a:rPr lang="en-US" sz="3467" dirty="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is also known as non-adaptive routing which doesn’t change the routing table unless the network administrator changes or modifies them manually.</a:t>
              </a:r>
            </a:p>
            <a:p>
              <a:pPr algn="l">
                <a:lnSpc>
                  <a:spcPts val="4854"/>
                </a:lnSpc>
              </a:pPr>
              <a:endParaRPr lang="en-US" sz="3467" dirty="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endParaRPr>
            </a:p>
            <a:p>
              <a:pPr marL="748579" lvl="1" indent="-374290" algn="l">
                <a:lnSpc>
                  <a:spcPts val="4854"/>
                </a:lnSpc>
                <a:buFont typeface="Arial"/>
                <a:buChar char="•"/>
              </a:pPr>
              <a:r>
                <a:rPr lang="en-US" sz="3467" dirty="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It is configured by Administrator manually.</a:t>
              </a:r>
            </a:p>
            <a:p>
              <a:pPr marL="748579" lvl="1" indent="-374290" algn="l">
                <a:lnSpc>
                  <a:spcPts val="4854"/>
                </a:lnSpc>
                <a:buFont typeface="Arial"/>
                <a:buChar char="•"/>
              </a:pPr>
              <a:r>
                <a:rPr lang="en-US" sz="3467" dirty="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Mandatory need of Destination Network ID.</a:t>
              </a:r>
            </a:p>
            <a:p>
              <a:pPr marL="748579" lvl="1" indent="-374290" algn="l">
                <a:lnSpc>
                  <a:spcPts val="4854"/>
                </a:lnSpc>
                <a:buFont typeface="Arial"/>
                <a:buChar char="•"/>
              </a:pPr>
              <a:r>
                <a:rPr lang="en-US" sz="3467" dirty="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It is secure and fast.</a:t>
              </a:r>
            </a:p>
            <a:p>
              <a:pPr marL="748579" lvl="1" indent="-374290" algn="l">
                <a:lnSpc>
                  <a:spcPts val="4854"/>
                </a:lnSpc>
                <a:buFont typeface="Arial"/>
                <a:buChar char="•"/>
              </a:pPr>
              <a:r>
                <a:rPr lang="en-US" sz="3467" dirty="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It is used for small organizations with a network of 10-15</a:t>
              </a:r>
            </a:p>
            <a:p>
              <a:pPr marL="748579" lvl="1" indent="-374290" algn="l">
                <a:lnSpc>
                  <a:spcPts val="4854"/>
                </a:lnSpc>
                <a:buFont typeface="Arial"/>
                <a:buChar char="•"/>
              </a:pPr>
              <a:r>
                <a:rPr lang="en-US" sz="3467" dirty="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routers.</a:t>
              </a:r>
            </a:p>
            <a:p>
              <a:pPr marL="748579" lvl="1" indent="-374290" algn="l">
                <a:lnSpc>
                  <a:spcPts val="4854"/>
                </a:lnSpc>
                <a:buFont typeface="Arial"/>
                <a:buChar char="•"/>
              </a:pPr>
              <a:r>
                <a:rPr lang="en-US" sz="3467" dirty="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It generally acts as an alternative to dynamic routing to          provide the failsafe backup if the dynamic routes are not    accessible.</a:t>
              </a:r>
            </a:p>
            <a:p>
              <a:pPr marL="748579" lvl="1" indent="-374290" algn="l">
                <a:lnSpc>
                  <a:spcPts val="4854"/>
                </a:lnSpc>
                <a:buFont typeface="Arial"/>
                <a:buChar char="•"/>
              </a:pPr>
              <a:r>
                <a:rPr lang="en-US" sz="3467" dirty="0">
                  <a:solidFill>
                    <a:srgbClr val="000000"/>
                  </a:solidFill>
                  <a:latin typeface="Clear Sans"/>
                  <a:ea typeface="Clear Sans"/>
                  <a:cs typeface="Clear Sans"/>
                  <a:sym typeface="Clear Sans"/>
                </a:rPr>
                <a:t>Administrative distance for Static Route is either 0 or 1.</a:t>
              </a:r>
            </a:p>
            <a:p>
              <a:pPr algn="l">
                <a:lnSpc>
                  <a:spcPts val="4854"/>
                </a:lnSpc>
              </a:pPr>
              <a:endParaRPr lang="en-US" sz="3467" dirty="0">
                <a:solidFill>
                  <a:srgbClr val="000000"/>
                </a:solidFill>
                <a:latin typeface="Clear Sans"/>
                <a:ea typeface="Clear Sans"/>
                <a:cs typeface="Clear Sans"/>
                <a:sym typeface="Clear Sans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9041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5201900" y="0"/>
            <a:ext cx="3086100" cy="10287000"/>
            <a:chOff x="0" y="0"/>
            <a:chExt cx="812800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9771" y="537609"/>
            <a:ext cx="14173200" cy="1019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9"/>
              </a:lnSpc>
              <a:spcBef>
                <a:spcPct val="0"/>
              </a:spcBef>
            </a:pPr>
            <a:r>
              <a:rPr lang="en-US" sz="5999" dirty="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COMPONENTS OF STATIC ROUTING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62000" y="1545275"/>
            <a:ext cx="13043269" cy="8617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 dirty="0" smtClean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Destination 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Network/Subnet: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Specifies the target network using an IP address and subnet mask (e.g., 192.168.1.0/24).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Subnet mask defines the network portion of the IP address.</a:t>
            </a:r>
          </a:p>
          <a:p>
            <a:pPr algn="just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Next Hop: 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IP address of the first router on the path towards the destination (e.g., 10.0.0.1). 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Packets are forwarded to this router for further delivery.</a:t>
            </a:r>
          </a:p>
          <a:p>
            <a:pPr algn="just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Administrative Distance: 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Value (lower preferred) used to choose the best path if multiple routes exist (not always used).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201900" y="0"/>
            <a:ext cx="3086100" cy="10287000"/>
            <a:chOff x="0" y="0"/>
            <a:chExt cx="812800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546996" y="1203325"/>
            <a:ext cx="12749267" cy="8486477"/>
          </a:xfrm>
          <a:custGeom>
            <a:avLst/>
            <a:gdLst/>
            <a:ahLst/>
            <a:cxnLst/>
            <a:rect l="l" t="t" r="r" b="b"/>
            <a:pathLst>
              <a:path w="12749267" h="8486477">
                <a:moveTo>
                  <a:pt x="0" y="0"/>
                </a:moveTo>
                <a:lnTo>
                  <a:pt x="12749267" y="0"/>
                </a:lnTo>
                <a:lnTo>
                  <a:pt x="12749267" y="8486477"/>
                </a:lnTo>
                <a:lnTo>
                  <a:pt x="0" y="84864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2672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641359" y="174625"/>
            <a:ext cx="14560541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  <a:spcBef>
                <a:spcPct val="0"/>
              </a:spcBef>
            </a:pPr>
            <a:r>
              <a:rPr lang="en-US" sz="4999" dirty="0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VISUAL REPRESENTATION OF STATIC ROUTING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201900" y="0"/>
            <a:ext cx="3086100" cy="10287000"/>
            <a:chOff x="0" y="0"/>
            <a:chExt cx="812800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676388" y="1431813"/>
            <a:ext cx="14221967" cy="8855187"/>
          </a:xfrm>
          <a:custGeom>
            <a:avLst/>
            <a:gdLst/>
            <a:ahLst/>
            <a:cxnLst/>
            <a:rect l="l" t="t" r="r" b="b"/>
            <a:pathLst>
              <a:path w="14221967" h="8855187">
                <a:moveTo>
                  <a:pt x="0" y="0"/>
                </a:moveTo>
                <a:lnTo>
                  <a:pt x="14221966" y="0"/>
                </a:lnTo>
                <a:lnTo>
                  <a:pt x="14221966" y="8855187"/>
                </a:lnTo>
                <a:lnTo>
                  <a:pt x="0" y="88551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554410" y="174625"/>
            <a:ext cx="14560541" cy="85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CONFIGURATION OF STATIC ROUTING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201900" y="0"/>
            <a:ext cx="3086100" cy="10287000"/>
            <a:chOff x="0" y="0"/>
            <a:chExt cx="812800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04800" y="22860"/>
            <a:ext cx="13211461" cy="9908596"/>
          </a:xfrm>
          <a:custGeom>
            <a:avLst/>
            <a:gdLst/>
            <a:ahLst/>
            <a:cxnLst/>
            <a:rect l="l" t="t" r="r" b="b"/>
            <a:pathLst>
              <a:path w="13211461" h="9908596">
                <a:moveTo>
                  <a:pt x="0" y="0"/>
                </a:moveTo>
                <a:lnTo>
                  <a:pt x="13211461" y="0"/>
                </a:lnTo>
                <a:lnTo>
                  <a:pt x="13211461" y="9908596"/>
                </a:lnTo>
                <a:lnTo>
                  <a:pt x="0" y="99085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201900" y="0"/>
            <a:ext cx="3086100" cy="10287000"/>
            <a:chOff x="0" y="0"/>
            <a:chExt cx="812800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08707" y="182610"/>
            <a:ext cx="13229039" cy="9921780"/>
          </a:xfrm>
          <a:custGeom>
            <a:avLst/>
            <a:gdLst/>
            <a:ahLst/>
            <a:cxnLst/>
            <a:rect l="l" t="t" r="r" b="b"/>
            <a:pathLst>
              <a:path w="13229039" h="9921780">
                <a:moveTo>
                  <a:pt x="0" y="0"/>
                </a:moveTo>
                <a:lnTo>
                  <a:pt x="13229039" y="0"/>
                </a:lnTo>
                <a:lnTo>
                  <a:pt x="13229039" y="9921780"/>
                </a:lnTo>
                <a:lnTo>
                  <a:pt x="0" y="99217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r="-20312"/>
            </a:stretch>
          </a:blipFill>
        </p:spPr>
      </p:sp>
      <p:sp>
        <p:nvSpPr>
          <p:cNvPr id="3" name="AutoShape 3"/>
          <p:cNvSpPr/>
          <p:nvPr/>
        </p:nvSpPr>
        <p:spPr>
          <a:xfrm flipV="1">
            <a:off x="430162" y="1047750"/>
            <a:ext cx="3254698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5201900" y="0"/>
            <a:ext cx="3086100" cy="10287000"/>
            <a:chOff x="0" y="0"/>
            <a:chExt cx="812800" cy="270933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2709333"/>
            </a:xfrm>
            <a:custGeom>
              <a:avLst/>
              <a:gdLst/>
              <a:ahLst/>
              <a:cxnLst/>
              <a:rect l="l" t="t" r="r" b="b"/>
              <a:pathLst>
                <a:path w="812800" h="2709333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93C8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30051" y="9524"/>
            <a:ext cx="14173200" cy="10191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000000"/>
                </a:solidFill>
                <a:latin typeface="Lato Bold"/>
                <a:ea typeface="Lato Bold"/>
                <a:cs typeface="Lato Bold"/>
                <a:sym typeface="Lato Bold"/>
              </a:rPr>
              <a:t>TYPES OF STATIC ROUTING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-182610" y="1358557"/>
            <a:ext cx="15201900" cy="8419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Standard Static Routes: 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Manually configured routes specifying the exact path for traffic to follow.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Default Static Routes: 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 route used when no other routes match the destination IP address; typically directs traffic to the internet.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Floating Static Routes: 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Backup routes with a higher administrative distance than primary routes, activated only if the primary route fails.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Summary Static Routes: 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Combines multiple routes into a single route to simplify the routing table and conserve resources.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Recursive Static Routes: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Routes that use the next hop IP address not directly connected to the router, requiring an additional lookup.</a:t>
            </a:r>
          </a:p>
          <a:p>
            <a:pPr marL="734059" lvl="1" indent="-367030" algn="just">
              <a:lnSpc>
                <a:spcPts val="4759"/>
              </a:lnSpc>
              <a:buFont typeface="Arial"/>
              <a:buChar char="•"/>
            </a:pPr>
            <a:r>
              <a:rPr lang="en-US" sz="3399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Host Static Routes: </a:t>
            </a:r>
            <a:r>
              <a:rPr lang="en-US" sz="3399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Specifies a route to a single host (specific IP address) rather than an entire network.</a:t>
            </a:r>
          </a:p>
          <a:p>
            <a:pPr algn="just">
              <a:lnSpc>
                <a:spcPts val="4759"/>
              </a:lnSpc>
            </a:pPr>
            <a:endParaRPr lang="en-US" sz="33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3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3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3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30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707</Words>
  <Application>Microsoft Office PowerPoint</Application>
  <PresentationFormat>Custom</PresentationFormat>
  <Paragraphs>84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Calibri</vt:lpstr>
      <vt:lpstr>Lato Bold</vt:lpstr>
      <vt:lpstr>Canva Sans Bold</vt:lpstr>
      <vt:lpstr>Poppins Bold</vt:lpstr>
      <vt:lpstr>Arial</vt:lpstr>
      <vt:lpstr>Poppins</vt:lpstr>
      <vt:lpstr>Clear Sans Bold</vt:lpstr>
      <vt:lpstr>Clear Sans</vt:lpstr>
      <vt:lpstr>Clear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Security Presentation</dc:title>
  <cp:lastModifiedBy>Microsoft account</cp:lastModifiedBy>
  <cp:revision>13</cp:revision>
  <dcterms:created xsi:type="dcterms:W3CDTF">2006-08-16T00:00:00Z</dcterms:created>
  <dcterms:modified xsi:type="dcterms:W3CDTF">2024-07-18T18:45:38Z</dcterms:modified>
  <dc:identifier>DAGCpCjIw18</dc:identifier>
</cp:coreProperties>
</file>

<file path=docProps/thumbnail.jpeg>
</file>